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ITC Benguiat" panose="020B0604020202020204" charset="0"/>
      <p:regular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old" panose="00000800000000000000" charset="0"/>
      <p:regular r:id="rId25"/>
    </p:embeddedFont>
    <p:embeddedFont>
      <p:font typeface="Montserrat Italics" panose="020B0604020202020204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Bold" panose="020B0806030504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0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7.xml"/><Relationship Id="rId3" Type="http://schemas.openxmlformats.org/officeDocument/2006/relationships/image" Target="../media/image6.svg"/><Relationship Id="rId7" Type="http://schemas.openxmlformats.org/officeDocument/2006/relationships/slide" Target="slide6.xml"/><Relationship Id="rId12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7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14.xml"/><Relationship Id="rId1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0125"/>
            <a:ext cx="3147772" cy="2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1601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Learnbay Project Presentation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0317391" y="2022808"/>
            <a:ext cx="7970609" cy="4941778"/>
          </a:xfrm>
          <a:custGeom>
            <a:avLst/>
            <a:gdLst/>
            <a:ahLst/>
            <a:cxnLst/>
            <a:rect l="l" t="t" r="r" b="b"/>
            <a:pathLst>
              <a:path w="7970609" h="4941778">
                <a:moveTo>
                  <a:pt x="7970609" y="0"/>
                </a:moveTo>
                <a:lnTo>
                  <a:pt x="0" y="0"/>
                </a:lnTo>
                <a:lnTo>
                  <a:pt x="0" y="4941778"/>
                </a:lnTo>
                <a:lnTo>
                  <a:pt x="7970609" y="4941778"/>
                </a:lnTo>
                <a:lnTo>
                  <a:pt x="79706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1016" y="3802765"/>
            <a:ext cx="9803107" cy="193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74"/>
              </a:lnSpc>
            </a:pPr>
            <a:r>
              <a:rPr lang="en-US" sz="12729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Edi-Fungi:</a:t>
            </a:r>
          </a:p>
        </p:txBody>
      </p:sp>
      <p:sp>
        <p:nvSpPr>
          <p:cNvPr id="5" name="Freeform 5"/>
          <p:cNvSpPr/>
          <p:nvPr/>
        </p:nvSpPr>
        <p:spPr>
          <a:xfrm>
            <a:off x="12032693" y="1783495"/>
            <a:ext cx="5689356" cy="5420405"/>
          </a:xfrm>
          <a:custGeom>
            <a:avLst/>
            <a:gdLst/>
            <a:ahLst/>
            <a:cxnLst/>
            <a:rect l="l" t="t" r="r" b="b"/>
            <a:pathLst>
              <a:path w="5689356" h="5420405">
                <a:moveTo>
                  <a:pt x="0" y="0"/>
                </a:moveTo>
                <a:lnTo>
                  <a:pt x="5689356" y="0"/>
                </a:lnTo>
                <a:lnTo>
                  <a:pt x="5689356" y="5420404"/>
                </a:lnTo>
                <a:lnTo>
                  <a:pt x="0" y="542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7473" y="8915132"/>
            <a:ext cx="6717999" cy="16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sz="2000" b="1" spc="68">
                <a:solidFill>
                  <a:srgbClr val="1C40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7473" y="9177288"/>
            <a:ext cx="67179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Theveetha T 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2244" y="5658891"/>
            <a:ext cx="980310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i="1">
                <a:solidFill>
                  <a:srgbClr val="1C402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Safeguard foragers by distinguishing poisonous from edible mushroom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62895" y="2403830"/>
            <a:ext cx="6629400" cy="6981825"/>
          </a:xfrm>
          <a:custGeom>
            <a:avLst/>
            <a:gdLst/>
            <a:ahLst/>
            <a:cxnLst/>
            <a:rect l="l" t="t" r="r" b="b"/>
            <a:pathLst>
              <a:path w="7449709" h="7449709">
                <a:moveTo>
                  <a:pt x="0" y="0"/>
                </a:moveTo>
                <a:lnTo>
                  <a:pt x="7449709" y="0"/>
                </a:lnTo>
                <a:lnTo>
                  <a:pt x="7449709" y="7449709"/>
                </a:lnTo>
                <a:lnTo>
                  <a:pt x="0" y="744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6876" y="3238500"/>
            <a:ext cx="6047551" cy="57876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8200" y="495300"/>
            <a:ext cx="162306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Clean and Transform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699" y="2556230"/>
            <a:ext cx="9986328" cy="2975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Handling missing Data:</a:t>
            </a:r>
          </a:p>
          <a:p>
            <a:pPr marL="1104900" lvl="2" indent="-323850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&gt; 40% - delete the variable</a:t>
            </a:r>
          </a:p>
          <a:p>
            <a:pPr marL="1104900" lvl="2" indent="-323850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&lt;= 40% - replace with mode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Outliers percentage &lt; 7% – no significant impact on analysis or business decision making.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Treat outliers via Capping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805" y="6896100"/>
            <a:ext cx="6629400" cy="1323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Post Clean and Transform Data</a:t>
            </a:r>
          </a:p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No of Rows: 60,923</a:t>
            </a:r>
          </a:p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No of Columns: 15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6184" y="2664397"/>
            <a:ext cx="6898654" cy="6898654"/>
          </a:xfrm>
          <a:custGeom>
            <a:avLst/>
            <a:gdLst/>
            <a:ahLst/>
            <a:cxnLst/>
            <a:rect l="l" t="t" r="r" b="b"/>
            <a:pathLst>
              <a:path w="6898654" h="6898654">
                <a:moveTo>
                  <a:pt x="0" y="0"/>
                </a:moveTo>
                <a:lnTo>
                  <a:pt x="6898654" y="0"/>
                </a:lnTo>
                <a:lnTo>
                  <a:pt x="6898654" y="6898654"/>
                </a:lnTo>
                <a:lnTo>
                  <a:pt x="0" y="6898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275826" y="2664397"/>
          <a:ext cx="8821017" cy="6980212"/>
        </p:xfrm>
        <a:graphic>
          <a:graphicData uri="http://schemas.openxmlformats.org/drawingml/2006/table">
            <a:tbl>
              <a:tblPr/>
              <a:tblGrid>
                <a:gridCol w="2940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1116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Variable</a:t>
                      </a: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Name</a:t>
                      </a: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Most common category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Percentage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ring-type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 - none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83.2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does-bruise-or-bleed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 - false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82.62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has-ring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 - false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75.1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habitat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 - woods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72.33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class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 - poisonous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55.38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season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- autumn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49.47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cap-shape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 - convex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44.21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cap-color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 - brown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39.73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stem-color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 - white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37.63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gill-attachment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- adnate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37.02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cap-surface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 - sticky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36.61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575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gill-color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 - white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30.35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40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786914"/>
            <a:ext cx="1207839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6647" y="3160974"/>
            <a:ext cx="6218553" cy="4812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Single category accounts for &gt; 50% of the data, indicating a significant class imbalance within these features.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ring-type - none (f) - 83.2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bruise-or-bleed - false (f) - 82.62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has-ring - false (f) - 75.1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habitat - woods (d) - 72.33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461" y="2580831"/>
            <a:ext cx="7731939" cy="6919255"/>
          </a:xfrm>
          <a:custGeom>
            <a:avLst/>
            <a:gdLst/>
            <a:ahLst/>
            <a:cxnLst/>
            <a:rect l="l" t="t" r="r" b="b"/>
            <a:pathLst>
              <a:path w="7622603" h="7622603">
                <a:moveTo>
                  <a:pt x="0" y="0"/>
                </a:moveTo>
                <a:lnTo>
                  <a:pt x="7622603" y="0"/>
                </a:lnTo>
                <a:lnTo>
                  <a:pt x="7622603" y="7622603"/>
                </a:lnTo>
                <a:lnTo>
                  <a:pt x="0" y="7622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8849128" y="2664397"/>
            <a:ext cx="8810011" cy="7455472"/>
          </a:xfrm>
          <a:custGeom>
            <a:avLst/>
            <a:gdLst/>
            <a:ahLst/>
            <a:cxnLst/>
            <a:rect l="l" t="t" r="r" b="b"/>
            <a:pathLst>
              <a:path w="8810011" h="7455472">
                <a:moveTo>
                  <a:pt x="0" y="0"/>
                </a:moveTo>
                <a:lnTo>
                  <a:pt x="8810011" y="0"/>
                </a:lnTo>
                <a:lnTo>
                  <a:pt x="8810011" y="7455472"/>
                </a:lnTo>
                <a:lnTo>
                  <a:pt x="0" y="7455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86914"/>
            <a:ext cx="12078399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Bi-variate Analysis</a:t>
            </a:r>
          </a:p>
          <a:p>
            <a:pPr algn="l">
              <a:lnSpc>
                <a:spcPts val="2879"/>
              </a:lnSpc>
            </a:pPr>
            <a:r>
              <a:rPr lang="en-US" sz="2399" i="1">
                <a:solidFill>
                  <a:srgbClr val="1C402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Numeric variables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2461" y="3368380"/>
            <a:ext cx="7174816" cy="534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Numeric variables strong correlation between them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Large mushrooms - cap-diameter, stem-height and width - good indicator for edible mushroom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Medium-sized mushrooms - equal distribution of edibles and poisoners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Minimum stem height, width, and cap diameter - poisonous category</a:t>
            </a:r>
          </a:p>
          <a:p>
            <a:pPr algn="l">
              <a:lnSpc>
                <a:spcPts val="4200"/>
              </a:lnSpc>
            </a:pPr>
            <a:endParaRPr lang="en-US" sz="2800" dirty="0">
              <a:solidFill>
                <a:srgbClr val="FFFA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3090649"/>
            <a:ext cx="5167424" cy="5167424"/>
            <a:chOff x="0" y="0"/>
            <a:chExt cx="6889898" cy="68898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89898" cy="6889898"/>
            </a:xfrm>
            <a:custGeom>
              <a:avLst/>
              <a:gdLst/>
              <a:ahLst/>
              <a:cxnLst/>
              <a:rect l="l" t="t" r="r" b="b"/>
              <a:pathLst>
                <a:path w="6889898" h="6889898">
                  <a:moveTo>
                    <a:pt x="0" y="0"/>
                  </a:moveTo>
                  <a:lnTo>
                    <a:pt x="6889898" y="0"/>
                  </a:lnTo>
                  <a:lnTo>
                    <a:pt x="6889898" y="6889898"/>
                  </a:lnTo>
                  <a:lnTo>
                    <a:pt x="0" y="6889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33409" y="396683"/>
              <a:ext cx="5400189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 u="sng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Habitat and Season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6704" y="1247721"/>
              <a:ext cx="6556489" cy="5346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Poisonous: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Without rings/ zoned rings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Woods and Paths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Autumn season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Edible: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Movable ring type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100% - Urban and Waste habitat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Spring and Winter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786914"/>
            <a:ext cx="12078399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Bi-variate Analysis</a:t>
            </a:r>
          </a:p>
          <a:p>
            <a:pPr algn="l">
              <a:lnSpc>
                <a:spcPts val="2879"/>
              </a:lnSpc>
            </a:pPr>
            <a:r>
              <a:rPr lang="en-US" sz="2399" i="1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r>
              <a:rPr lang="en-US" sz="2399" i="1" dirty="0">
                <a:solidFill>
                  <a:srgbClr val="1C402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variables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560288" y="3090649"/>
            <a:ext cx="5167424" cy="5167425"/>
            <a:chOff x="0" y="0"/>
            <a:chExt cx="6889898" cy="68898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89898" cy="6889898"/>
            </a:xfrm>
            <a:custGeom>
              <a:avLst/>
              <a:gdLst/>
              <a:ahLst/>
              <a:cxnLst/>
              <a:rect l="l" t="t" r="r" b="b"/>
              <a:pathLst>
                <a:path w="6889898" h="6889898">
                  <a:moveTo>
                    <a:pt x="0" y="0"/>
                  </a:moveTo>
                  <a:lnTo>
                    <a:pt x="6889898" y="0"/>
                  </a:lnTo>
                  <a:lnTo>
                    <a:pt x="6889898" y="6889898"/>
                  </a:lnTo>
                  <a:lnTo>
                    <a:pt x="0" y="6889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333409" y="396683"/>
              <a:ext cx="5400189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 u="sng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Cap specifications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6704" y="1307568"/>
              <a:ext cx="6556489" cy="534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Poisonous: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Bell shaped cap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Silky or Fibrous cap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Green cap colored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Edible: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Spherical shaped cap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Shiny, scaly, or smooth cap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Brown, gray, and buff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89662" y="3090649"/>
            <a:ext cx="5167424" cy="5167423"/>
            <a:chOff x="0" y="0"/>
            <a:chExt cx="6889898" cy="68898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89898" cy="6889898"/>
            </a:xfrm>
            <a:custGeom>
              <a:avLst/>
              <a:gdLst/>
              <a:ahLst/>
              <a:cxnLst/>
              <a:rect l="l" t="t" r="r" b="b"/>
              <a:pathLst>
                <a:path w="6889898" h="6889898">
                  <a:moveTo>
                    <a:pt x="0" y="0"/>
                  </a:moveTo>
                  <a:lnTo>
                    <a:pt x="6889898" y="0"/>
                  </a:lnTo>
                  <a:lnTo>
                    <a:pt x="6889898" y="6889898"/>
                  </a:lnTo>
                  <a:lnTo>
                    <a:pt x="0" y="6889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333409" y="396683"/>
              <a:ext cx="5400189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 u="sng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Other Specifications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8368" y="1348991"/>
              <a:ext cx="6556489" cy="5346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Poisonous: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Adnate gill attachment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Yellow and Brown (gill/ stem color)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Edible: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Free or Pores gill attachment</a:t>
              </a:r>
            </a:p>
            <a:p>
              <a:pPr marL="996949" lvl="2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White, Buff and Grey (gill/ stem color)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2663" y="6590331"/>
            <a:ext cx="3346631" cy="3084611"/>
          </a:xfrm>
          <a:custGeom>
            <a:avLst/>
            <a:gdLst/>
            <a:ahLst/>
            <a:cxnLst/>
            <a:rect l="l" t="t" r="r" b="b"/>
            <a:pathLst>
              <a:path w="2575422" h="2575422">
                <a:moveTo>
                  <a:pt x="0" y="0"/>
                </a:moveTo>
                <a:lnTo>
                  <a:pt x="2575422" y="0"/>
                </a:lnTo>
                <a:lnTo>
                  <a:pt x="2575422" y="2575422"/>
                </a:lnTo>
                <a:lnTo>
                  <a:pt x="0" y="2575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27" y="7068895"/>
            <a:ext cx="3400001" cy="264812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880516" y="6949940"/>
            <a:ext cx="12159556" cy="2886032"/>
          </a:xfrm>
          <a:custGeom>
            <a:avLst/>
            <a:gdLst/>
            <a:ahLst/>
            <a:cxnLst/>
            <a:rect l="l" t="t" r="r" b="b"/>
            <a:pathLst>
              <a:path w="11301259" h="2754682">
                <a:moveTo>
                  <a:pt x="0" y="0"/>
                </a:moveTo>
                <a:lnTo>
                  <a:pt x="11301259" y="0"/>
                </a:lnTo>
                <a:lnTo>
                  <a:pt x="11301259" y="2754682"/>
                </a:lnTo>
                <a:lnTo>
                  <a:pt x="0" y="2754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19150"/>
            <a:ext cx="1238538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Data Pre-processing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68168" y="2629011"/>
            <a:ext cx="5261544" cy="3653526"/>
            <a:chOff x="11949" y="0"/>
            <a:chExt cx="5464061" cy="4871368"/>
          </a:xfrm>
        </p:grpSpPr>
        <p:sp>
          <p:nvSpPr>
            <p:cNvPr id="7" name="Freeform 7"/>
            <p:cNvSpPr/>
            <p:nvPr/>
          </p:nvSpPr>
          <p:spPr>
            <a:xfrm>
              <a:off x="15651" y="0"/>
              <a:ext cx="5460359" cy="1524000"/>
            </a:xfrm>
            <a:custGeom>
              <a:avLst/>
              <a:gdLst/>
              <a:ahLst/>
              <a:cxnLst/>
              <a:rect l="l" t="t" r="r" b="b"/>
              <a:pathLst>
                <a:path w="3810000" h="1524000">
                  <a:moveTo>
                    <a:pt x="0" y="0"/>
                  </a:moveTo>
                  <a:lnTo>
                    <a:pt x="3810000" y="0"/>
                  </a:lnTo>
                  <a:lnTo>
                    <a:pt x="38100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1949" y="1903287"/>
              <a:ext cx="5248567" cy="1230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Balanced Distribution – no need of SMOTE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 rot="60000">
              <a:off x="34759" y="3913601"/>
              <a:ext cx="5248566" cy="957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2"/>
                </a:lnSpc>
              </a:pPr>
              <a:r>
                <a:rPr lang="en-US" sz="2094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Edible: 44.62%</a:t>
              </a:r>
            </a:p>
            <a:p>
              <a:pPr marL="0" lvl="0" indent="0" algn="l">
                <a:lnSpc>
                  <a:spcPts val="2932"/>
                </a:lnSpc>
                <a:spcBef>
                  <a:spcPct val="0"/>
                </a:spcBef>
              </a:pPr>
              <a:r>
                <a:rPr lang="en-US" sz="2094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Poisonous: 55.4%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8852" y="150733"/>
              <a:ext cx="5229278" cy="7352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Imbalance Data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35476" y="6947900"/>
            <a:ext cx="2086277" cy="24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50"/>
              </a:lnSpc>
              <a:spcBef>
                <a:spcPct val="0"/>
              </a:spcBef>
            </a:pPr>
            <a:r>
              <a:rPr lang="en-US" sz="15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Target Variable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13233" y="2568545"/>
            <a:ext cx="5261533" cy="4165000"/>
            <a:chOff x="20592" y="0"/>
            <a:chExt cx="5484204" cy="5553335"/>
          </a:xfrm>
        </p:grpSpPr>
        <p:sp>
          <p:nvSpPr>
            <p:cNvPr id="14" name="Freeform 14"/>
            <p:cNvSpPr/>
            <p:nvPr/>
          </p:nvSpPr>
          <p:spPr>
            <a:xfrm>
              <a:off x="24296" y="0"/>
              <a:ext cx="5480500" cy="1524000"/>
            </a:xfrm>
            <a:custGeom>
              <a:avLst/>
              <a:gdLst/>
              <a:ahLst/>
              <a:cxnLst/>
              <a:rect l="l" t="t" r="r" b="b"/>
              <a:pathLst>
                <a:path w="3810000" h="1524000">
                  <a:moveTo>
                    <a:pt x="0" y="0"/>
                  </a:moveTo>
                  <a:lnTo>
                    <a:pt x="3810000" y="0"/>
                  </a:lnTo>
                  <a:lnTo>
                    <a:pt x="38100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0592" y="1903286"/>
              <a:ext cx="5248566" cy="1863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Convert categorical variable to numerical variable via one hot encoding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2845" y="4593156"/>
              <a:ext cx="5248566" cy="96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32"/>
                </a:lnSpc>
                <a:spcBef>
                  <a:spcPct val="0"/>
                </a:spcBef>
              </a:pPr>
              <a:r>
                <a:rPr lang="en-US" sz="2094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Problem statement - increased column count (78)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7496" y="150733"/>
              <a:ext cx="5277300" cy="7352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One hot Encoding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27750" y="2556096"/>
            <a:ext cx="5860249" cy="4292236"/>
            <a:chOff x="-22325" y="0"/>
            <a:chExt cx="10187133" cy="5722983"/>
          </a:xfrm>
        </p:grpSpPr>
        <p:sp>
          <p:nvSpPr>
            <p:cNvPr id="19" name="Freeform 19"/>
            <p:cNvSpPr/>
            <p:nvPr/>
          </p:nvSpPr>
          <p:spPr>
            <a:xfrm>
              <a:off x="3705" y="0"/>
              <a:ext cx="9140180" cy="1524000"/>
            </a:xfrm>
            <a:custGeom>
              <a:avLst/>
              <a:gdLst/>
              <a:ahLst/>
              <a:cxnLst/>
              <a:rect l="l" t="t" r="r" b="b"/>
              <a:pathLst>
                <a:path w="3810000" h="1524000">
                  <a:moveTo>
                    <a:pt x="0" y="0"/>
                  </a:moveTo>
                  <a:lnTo>
                    <a:pt x="3810000" y="0"/>
                  </a:lnTo>
                  <a:lnTo>
                    <a:pt x="38100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1903286"/>
              <a:ext cx="10164808" cy="3128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20"/>
                </a:lnSpc>
              </a:pPr>
              <a:r>
                <a:rPr lang="en-US" sz="28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Threshold-based feature selection – evaluate correlation matrix and eliminate less significant variables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22325" y="4267113"/>
              <a:ext cx="9934722" cy="14558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32"/>
                </a:lnSpc>
                <a:spcBef>
                  <a:spcPct val="0"/>
                </a:spcBef>
              </a:pPr>
              <a:r>
                <a:rPr lang="en-US" sz="209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Purpose - enhance model efficiency and performance.</a:t>
              </a:r>
            </a:p>
            <a:p>
              <a:pPr marL="0" lvl="0" indent="0" algn="l">
                <a:lnSpc>
                  <a:spcPts val="2932"/>
                </a:lnSpc>
                <a:spcBef>
                  <a:spcPct val="0"/>
                </a:spcBef>
              </a:pPr>
              <a:r>
                <a:rPr lang="en-US" sz="209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No of rows: 60,923; No of columns: 38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6904" y="150733"/>
              <a:ext cx="9705494" cy="7352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Feature Selection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2719795"/>
            <a:ext cx="17442764" cy="5838770"/>
            <a:chOff x="0" y="-95249"/>
            <a:chExt cx="23257018" cy="778502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49"/>
              <a:ext cx="11628509" cy="756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 algn="l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Train-Test split : 80%-20%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87826"/>
              <a:ext cx="11628509" cy="650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 algn="l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The chosen algorithms:</a:t>
              </a:r>
            </a:p>
            <a:p>
              <a:pPr marL="1148081" lvl="2" indent="-345440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Decision Tree</a:t>
              </a:r>
            </a:p>
            <a:p>
              <a:pPr marL="1148081" lvl="2" indent="-345440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Random Forest</a:t>
              </a:r>
            </a:p>
            <a:p>
              <a:pPr marL="1148081" lvl="2" indent="-345440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K Nearest </a:t>
              </a:r>
              <a:r>
                <a:rPr lang="en-US" sz="3200" dirty="0" err="1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Neighbour</a:t>
              </a:r>
              <a:endParaRPr lang="en-US" sz="32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148081" lvl="2" indent="-345440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Naïve Bayes</a:t>
              </a:r>
            </a:p>
            <a:p>
              <a:pPr marL="1148081" lvl="2" indent="-345440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Logistic Regression</a:t>
              </a:r>
            </a:p>
            <a:p>
              <a:pPr marL="1148081" lvl="2" indent="-345440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Support Vector Machine</a:t>
              </a:r>
            </a:p>
            <a:p>
              <a:pPr marL="1148081" lvl="2" indent="-345440">
                <a:lnSpc>
                  <a:spcPts val="4800"/>
                </a:lnSpc>
                <a:buFont typeface="Arial"/>
                <a:buChar char="•"/>
              </a:pPr>
              <a:r>
                <a:rPr lang="en-US" sz="3200" dirty="0" err="1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XGBoost</a:t>
              </a:r>
              <a:endParaRPr lang="en-US" sz="32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628509" y="159000"/>
              <a:ext cx="11628509" cy="1523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6" lvl="1" indent="-345438" algn="l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Comparison of predicted metrices for chosen algorithms</a:t>
              </a:r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349083" y="4119023"/>
          <a:ext cx="7754412" cy="6038848"/>
        </p:xfrm>
        <a:graphic>
          <a:graphicData uri="http://schemas.openxmlformats.org/drawingml/2006/table">
            <a:tbl>
              <a:tblPr/>
              <a:tblGrid>
                <a:gridCol w="1292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686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precision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recall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f1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roc_auc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856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Decision</a:t>
                      </a: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Tree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91.24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91.41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93.09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92.24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90.98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856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Random</a:t>
                      </a: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Forest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98.84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98.6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99.34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98.97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98.78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856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K-Nearest</a:t>
                      </a: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Neighbour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98.76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98.64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99.15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98.9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98.71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4856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Naive</a:t>
                      </a: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Bayes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67.78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82.77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53.59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65.06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69.7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4856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Logistic</a:t>
                      </a: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Regression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74.72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77.91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76.54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77.22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74.48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2845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Support</a:t>
                      </a: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Vector Machine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72.54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77.25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72.2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74.64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72.59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4856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XG</a:t>
                      </a: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FFFAF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Boost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98.17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97.87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98.89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98.37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98.07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42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028700" y="809625"/>
            <a:ext cx="960859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Data Modelling</a:t>
            </a: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0460C4B4-0C0A-FE43-56AB-0BC64566276B}"/>
              </a:ext>
            </a:extLst>
          </p:cNvPr>
          <p:cNvSpPr/>
          <p:nvPr/>
        </p:nvSpPr>
        <p:spPr>
          <a:xfrm rot="516667">
            <a:off x="15025266" y="-245824"/>
            <a:ext cx="3509319" cy="3029586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7701" t="-223368" r="-115023" b="-1744"/>
            </a:stretch>
          </a:blip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E7229CFC-3D6C-A6A8-5748-8EE73608B4E0}"/>
              </a:ext>
            </a:extLst>
          </p:cNvPr>
          <p:cNvSpPr/>
          <p:nvPr/>
        </p:nvSpPr>
        <p:spPr>
          <a:xfrm rot="516667">
            <a:off x="-78136" y="8003938"/>
            <a:ext cx="2778369" cy="2583449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0180" r="-98484" b="-281254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409706" y="5233905"/>
            <a:ext cx="5565934" cy="4378072"/>
          </a:xfrm>
          <a:custGeom>
            <a:avLst/>
            <a:gdLst/>
            <a:ahLst/>
            <a:cxnLst/>
            <a:rect l="l" t="t" r="r" b="b"/>
            <a:pathLst>
              <a:path w="4346534" h="4427862">
                <a:moveTo>
                  <a:pt x="0" y="0"/>
                </a:moveTo>
                <a:lnTo>
                  <a:pt x="4346534" y="0"/>
                </a:lnTo>
                <a:lnTo>
                  <a:pt x="4346534" y="4427862"/>
                </a:lnTo>
                <a:lnTo>
                  <a:pt x="0" y="44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45969"/>
            <a:ext cx="128404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56230"/>
            <a:ext cx="16987752" cy="50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159"/>
              </a:lnSpc>
              <a:buFont typeface="Arial"/>
              <a:buChar char="•"/>
            </a:pPr>
            <a:r>
              <a:rPr lang="en-US" sz="3199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Primary evaluation metric - </a:t>
            </a:r>
            <a:r>
              <a:rPr lang="en-US" sz="3199" b="1" dirty="0">
                <a:solidFill>
                  <a:srgbClr val="1C40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Precision</a:t>
            </a:r>
            <a:endParaRPr lang="en-US" sz="3199" dirty="0">
              <a:solidFill>
                <a:srgbClr val="1C402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7888" y="3511589"/>
            <a:ext cx="16987752" cy="158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159"/>
              </a:lnSpc>
              <a:buFont typeface="Arial"/>
              <a:buChar char="•"/>
            </a:pPr>
            <a:r>
              <a:rPr lang="en-US" sz="3199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Reason - we can prioritize minimizing the risk of misclassifying poisonous mushrooms (crucial safety concern).</a:t>
            </a:r>
          </a:p>
          <a:p>
            <a:pPr marL="345440" lvl="1" algn="l">
              <a:lnSpc>
                <a:spcPts val="4159"/>
              </a:lnSpc>
            </a:pPr>
            <a:r>
              <a:rPr lang="en-US" sz="3199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3199" b="1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Precision = True Positive / (True Positive + False Positive)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0955" y="5350105"/>
            <a:ext cx="11490261" cy="2125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9" lvl="1" indent="-345439" algn="l">
              <a:lnSpc>
                <a:spcPts val="4159"/>
              </a:lnSpc>
              <a:buFont typeface="Arial"/>
              <a:buChar char="•"/>
            </a:pPr>
            <a:r>
              <a:rPr lang="en-US" sz="3199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Random Forest – Eliminated</a:t>
            </a:r>
          </a:p>
          <a:p>
            <a:pPr marL="1148079" lvl="2" indent="-345439">
              <a:lnSpc>
                <a:spcPts val="4159"/>
              </a:lnSpc>
              <a:buFont typeface="Arial"/>
              <a:buChar char="•"/>
            </a:pPr>
            <a:r>
              <a:rPr lang="en-US" sz="3199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Overfitted as ROC curve with AUC Score =</a:t>
            </a:r>
            <a:r>
              <a:rPr lang="en-US" sz="3199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 1 though it is best fit in Precision metric</a:t>
            </a:r>
          </a:p>
          <a:p>
            <a:pPr algn="l">
              <a:lnSpc>
                <a:spcPts val="4159"/>
              </a:lnSpc>
            </a:pPr>
            <a:endParaRPr lang="en-US" sz="3199" dirty="0">
              <a:solidFill>
                <a:srgbClr val="1C402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86A165BD-BCBC-1C57-30FA-53865D9B51B7}"/>
              </a:ext>
            </a:extLst>
          </p:cNvPr>
          <p:cNvSpPr/>
          <p:nvPr/>
        </p:nvSpPr>
        <p:spPr>
          <a:xfrm rot="516667">
            <a:off x="15025266" y="-245824"/>
            <a:ext cx="3509319" cy="3029586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7701" t="-223368" r="-115023" b="-1744"/>
            </a:stretch>
          </a:blip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3D08BDEF-7EEA-773F-DE9F-9CEF53C06C40}"/>
              </a:ext>
            </a:extLst>
          </p:cNvPr>
          <p:cNvSpPr/>
          <p:nvPr/>
        </p:nvSpPr>
        <p:spPr>
          <a:xfrm rot="516667">
            <a:off x="-78136" y="8003938"/>
            <a:ext cx="2778369" cy="2583449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0180" r="-98484" b="-281254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2171700"/>
            <a:ext cx="16230600" cy="438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5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Inference based on primary metric precision and AUC score - K Nearest </a:t>
            </a:r>
            <a:r>
              <a:rPr lang="en-US" sz="3299" dirty="0" err="1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Neighbour</a:t>
            </a:r>
            <a:r>
              <a:rPr lang="en-US" sz="3299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 (KNN) algorithm achieved highest precision score.</a:t>
            </a:r>
          </a:p>
          <a:p>
            <a:pPr marL="712465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b="1" dirty="0">
                <a:solidFill>
                  <a:srgbClr val="1C40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KNN is the most effective model </a:t>
            </a:r>
            <a:r>
              <a:rPr lang="en-US" sz="3299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for this task, offering the best balance of accuracy and safety in classifying mushrooms.</a:t>
            </a:r>
          </a:p>
          <a:p>
            <a:pPr marL="712465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Features contributing for KNN model classification </a:t>
            </a:r>
          </a:p>
          <a:p>
            <a:pPr marL="1169665" lvl="2" indent="-356233">
              <a:lnSpc>
                <a:spcPts val="4289"/>
              </a:lnSpc>
              <a:buFont typeface="Arial"/>
              <a:buChar char="•"/>
            </a:pPr>
            <a:r>
              <a:rPr lang="en-US" sz="3299" b="1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299" b="1" dirty="0">
                <a:solidFill>
                  <a:srgbClr val="1C40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tem-width </a:t>
            </a:r>
          </a:p>
          <a:p>
            <a:pPr marL="1169665" lvl="2" indent="-356233">
              <a:lnSpc>
                <a:spcPts val="4289"/>
              </a:lnSpc>
              <a:buFont typeface="Arial"/>
              <a:buChar char="•"/>
            </a:pPr>
            <a:r>
              <a:rPr lang="en-US" sz="3299" b="1" dirty="0">
                <a:solidFill>
                  <a:srgbClr val="1C40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Stem-height </a:t>
            </a:r>
          </a:p>
          <a:p>
            <a:pPr marL="1169665" lvl="2" indent="-356233">
              <a:lnSpc>
                <a:spcPts val="4289"/>
              </a:lnSpc>
              <a:buFont typeface="Arial"/>
              <a:buChar char="•"/>
            </a:pPr>
            <a:r>
              <a:rPr lang="en-US" sz="3299" b="1" dirty="0">
                <a:solidFill>
                  <a:srgbClr val="1C40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Cap-diameter</a:t>
            </a:r>
          </a:p>
        </p:txBody>
      </p:sp>
      <p:sp>
        <p:nvSpPr>
          <p:cNvPr id="5" name="Freeform 5"/>
          <p:cNvSpPr/>
          <p:nvPr/>
        </p:nvSpPr>
        <p:spPr>
          <a:xfrm>
            <a:off x="5257800" y="5295901"/>
            <a:ext cx="12725400" cy="4965502"/>
          </a:xfrm>
          <a:custGeom>
            <a:avLst/>
            <a:gdLst/>
            <a:ahLst/>
            <a:cxnLst/>
            <a:rect l="l" t="t" r="r" b="b"/>
            <a:pathLst>
              <a:path w="11301259" h="3630529">
                <a:moveTo>
                  <a:pt x="0" y="0"/>
                </a:moveTo>
                <a:lnTo>
                  <a:pt x="11301259" y="0"/>
                </a:lnTo>
                <a:lnTo>
                  <a:pt x="11301259" y="3630529"/>
                </a:lnTo>
                <a:lnTo>
                  <a:pt x="0" y="363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26770"/>
            <a:ext cx="1120337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1DDDDE53-378B-F4EE-4B98-92430B52D373}"/>
              </a:ext>
            </a:extLst>
          </p:cNvPr>
          <p:cNvSpPr/>
          <p:nvPr/>
        </p:nvSpPr>
        <p:spPr>
          <a:xfrm rot="516667">
            <a:off x="15025266" y="-245824"/>
            <a:ext cx="3509319" cy="3029586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7701" t="-223368" r="-115023" b="-1744"/>
            </a:stretch>
          </a:blip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6794F33A-B400-9900-DC4A-D8C01C393E34}"/>
              </a:ext>
            </a:extLst>
          </p:cNvPr>
          <p:cNvSpPr/>
          <p:nvPr/>
        </p:nvSpPr>
        <p:spPr>
          <a:xfrm rot="516667">
            <a:off x="-78136" y="8003938"/>
            <a:ext cx="2778369" cy="2583449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0180" r="-98484" b="-281254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248" y="8497888"/>
            <a:ext cx="7426254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8676727" y="0"/>
            <a:ext cx="9611273" cy="10287000"/>
          </a:xfrm>
          <a:custGeom>
            <a:avLst/>
            <a:gdLst/>
            <a:ahLst/>
            <a:cxnLst/>
            <a:rect l="l" t="t" r="r" b="b"/>
            <a:pathLst>
              <a:path w="13404163" h="14455470">
                <a:moveTo>
                  <a:pt x="0" y="0"/>
                </a:moveTo>
                <a:lnTo>
                  <a:pt x="13404163" y="0"/>
                </a:lnTo>
                <a:lnTo>
                  <a:pt x="13404163" y="14455470"/>
                </a:lnTo>
                <a:lnTo>
                  <a:pt x="0" y="14455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" r="-39462" b="-40522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60401"/>
            <a:ext cx="9144000" cy="9126600"/>
          </a:xfrm>
          <a:custGeom>
            <a:avLst/>
            <a:gdLst/>
            <a:ahLst/>
            <a:cxnLst/>
            <a:rect l="l" t="t" r="r" b="b"/>
            <a:pathLst>
              <a:path w="9806604" h="10293191">
                <a:moveTo>
                  <a:pt x="0" y="0"/>
                </a:moveTo>
                <a:lnTo>
                  <a:pt x="9806604" y="0"/>
                </a:lnTo>
                <a:lnTo>
                  <a:pt x="9806604" y="10293191"/>
                </a:lnTo>
                <a:lnTo>
                  <a:pt x="0" y="10293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246" b="-1278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30410" y="2950067"/>
            <a:ext cx="4121920" cy="117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50"/>
              </a:lnSpc>
              <a:spcBef>
                <a:spcPct val="0"/>
              </a:spcBef>
            </a:pPr>
            <a:r>
              <a:rPr lang="en-US" sz="7708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596631" y="983741"/>
            <a:ext cx="6284508" cy="8867074"/>
            <a:chOff x="0" y="-57149"/>
            <a:chExt cx="8379344" cy="1182276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49"/>
              <a:ext cx="8379344" cy="639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2"/>
                </a:lnSpc>
              </a:pPr>
              <a:r>
                <a:rPr lang="en-US" sz="2859" u="sng" dirty="0">
                  <a:latin typeface="Open Sans"/>
                  <a:ea typeface="Open Sans"/>
                  <a:cs typeface="Open Sans"/>
                  <a:sym typeface="Open Sans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1295"/>
              <a:ext cx="8379344" cy="639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2"/>
                </a:lnSpc>
              </a:pPr>
              <a:r>
                <a:rPr lang="en-US" sz="2859" u="sng">
                  <a:latin typeface="Open Sans"/>
                  <a:ea typeface="Open Sans"/>
                  <a:cs typeface="Open Sans"/>
                  <a:sym typeface="Open Sans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Objective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79740"/>
              <a:ext cx="8379344" cy="639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2"/>
                </a:lnSpc>
              </a:pPr>
              <a:r>
                <a:rPr lang="en-US" sz="2859" u="sng">
                  <a:latin typeface="Open Sans"/>
                  <a:ea typeface="Open Sans"/>
                  <a:cs typeface="Open Sans"/>
                  <a:sym typeface="Open Sans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Analysis Method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98185"/>
              <a:ext cx="8379344" cy="633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2"/>
                </a:lnSpc>
              </a:pPr>
              <a:r>
                <a:rPr lang="en-US" sz="2859" u="sng"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Gathering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536473"/>
              <a:ext cx="8379344" cy="633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2"/>
                </a:lnSpc>
              </a:pPr>
              <a:r>
                <a:rPr lang="en-US" sz="2859" u="sng">
                  <a:latin typeface="Open Sans"/>
                  <a:ea typeface="Open Sans"/>
                  <a:cs typeface="Open Sans"/>
                  <a:sym typeface="Open Sans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Understanding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74760"/>
              <a:ext cx="8379344" cy="633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2"/>
                </a:lnSpc>
              </a:pPr>
              <a:r>
                <a:rPr lang="en-US" sz="2859" u="sng">
                  <a:latin typeface="Open Sans"/>
                  <a:ea typeface="Open Sans"/>
                  <a:cs typeface="Open Sans"/>
                  <a:sym typeface="Open Sans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Preprocessing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55616"/>
              <a:ext cx="8379344" cy="633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2"/>
                </a:lnSpc>
              </a:pPr>
              <a:r>
                <a:rPr lang="en-US" sz="2859" u="sng">
                  <a:latin typeface="Open Sans"/>
                  <a:ea typeface="Open Sans"/>
                  <a:cs typeface="Open Sans"/>
                  <a:sym typeface="Open Sans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Exploratory Data Analysis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417329"/>
              <a:ext cx="8379344" cy="633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2"/>
                </a:lnSpc>
              </a:pPr>
              <a:r>
                <a:rPr lang="en-US" sz="2859" u="sng">
                  <a:latin typeface="Open Sans"/>
                  <a:ea typeface="Open Sans"/>
                  <a:cs typeface="Open Sans"/>
                  <a:sym typeface="Open Sans"/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Description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013048"/>
              <a:ext cx="8379344" cy="633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2"/>
                </a:lnSpc>
              </a:pPr>
              <a:r>
                <a:rPr lang="en-US" sz="2859" u="sng">
                  <a:latin typeface="Open Sans"/>
                  <a:ea typeface="Open Sans"/>
                  <a:cs typeface="Open Sans"/>
                  <a:sym typeface="Open Sans"/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Model Evaluation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132192"/>
              <a:ext cx="8379344" cy="633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2"/>
                </a:lnSpc>
              </a:pPr>
              <a:r>
                <a:rPr lang="en-US" sz="2859" u="sng">
                  <a:latin typeface="Open Sans"/>
                  <a:ea typeface="Open Sans"/>
                  <a:cs typeface="Open Sans"/>
                  <a:sym typeface="Open Sans"/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Conclusion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893904"/>
              <a:ext cx="8379344" cy="633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2"/>
                </a:lnSpc>
              </a:pPr>
              <a:r>
                <a:rPr lang="en-US" sz="2859" u="sng">
                  <a:latin typeface="Open Sans"/>
                  <a:ea typeface="Open Sans"/>
                  <a:cs typeface="Open Sans"/>
                  <a:sym typeface="Open Sans"/>
                  <a:hlinkClick r:id="rId1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Modeling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304072" y="-588523"/>
            <a:ext cx="15967855" cy="10875523"/>
          </a:xfrm>
          <a:custGeom>
            <a:avLst/>
            <a:gdLst/>
            <a:ahLst/>
            <a:cxnLst/>
            <a:rect l="l" t="t" r="r" b="b"/>
            <a:pathLst>
              <a:path w="5475623" h="3729384">
                <a:moveTo>
                  <a:pt x="3322462" y="3729384"/>
                </a:moveTo>
                <a:lnTo>
                  <a:pt x="0" y="3729384"/>
                </a:lnTo>
                <a:lnTo>
                  <a:pt x="2153161" y="0"/>
                </a:lnTo>
                <a:lnTo>
                  <a:pt x="5475623" y="0"/>
                </a:lnTo>
                <a:lnTo>
                  <a:pt x="3322462" y="3729384"/>
                </a:lnTo>
                <a:close/>
              </a:path>
            </a:pathLst>
          </a:custGeom>
          <a:blipFill>
            <a:blip r:embed="rId2"/>
            <a:stretch>
              <a:fillRect r="-2227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8" name="TextBox 8"/>
          <p:cNvSpPr txBox="1"/>
          <p:nvPr/>
        </p:nvSpPr>
        <p:spPr>
          <a:xfrm>
            <a:off x="878715" y="763353"/>
            <a:ext cx="739353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539859"/>
            <a:ext cx="13411200" cy="3424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Mushrooms : Diverse group of fungi used in cuisines.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Challenge we pose : Difficulty in distinguishing between edible and poisonous mushrooms.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Need : This classification or identification plays a crucial role in ensuring food safety and preventing the consumption of toxic or poisonous varieties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92934" y="3626589"/>
            <a:ext cx="5167424" cy="5167424"/>
          </a:xfrm>
          <a:custGeom>
            <a:avLst/>
            <a:gdLst/>
            <a:ahLst/>
            <a:cxnLst/>
            <a:rect l="l" t="t" r="r" b="b"/>
            <a:pathLst>
              <a:path w="5167424" h="5167424">
                <a:moveTo>
                  <a:pt x="0" y="0"/>
                </a:moveTo>
                <a:lnTo>
                  <a:pt x="5167424" y="0"/>
                </a:lnTo>
                <a:lnTo>
                  <a:pt x="5167424" y="5167424"/>
                </a:lnTo>
                <a:lnTo>
                  <a:pt x="0" y="516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2481068" y="5060212"/>
            <a:ext cx="5167424" cy="5167424"/>
          </a:xfrm>
          <a:custGeom>
            <a:avLst/>
            <a:gdLst/>
            <a:ahLst/>
            <a:cxnLst/>
            <a:rect l="l" t="t" r="r" b="b"/>
            <a:pathLst>
              <a:path w="5167424" h="5167424">
                <a:moveTo>
                  <a:pt x="0" y="0"/>
                </a:moveTo>
                <a:lnTo>
                  <a:pt x="5167424" y="0"/>
                </a:lnTo>
                <a:lnTo>
                  <a:pt x="5167424" y="5167424"/>
                </a:lnTo>
                <a:lnTo>
                  <a:pt x="0" y="516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4800" y="2476500"/>
            <a:ext cx="5167424" cy="5167424"/>
          </a:xfrm>
          <a:custGeom>
            <a:avLst/>
            <a:gdLst/>
            <a:ahLst/>
            <a:cxnLst/>
            <a:rect l="l" t="t" r="r" b="b"/>
            <a:pathLst>
              <a:path w="5167424" h="5167424">
                <a:moveTo>
                  <a:pt x="0" y="0"/>
                </a:moveTo>
                <a:lnTo>
                  <a:pt x="5167424" y="0"/>
                </a:lnTo>
                <a:lnTo>
                  <a:pt x="5167424" y="5167424"/>
                </a:lnTo>
                <a:lnTo>
                  <a:pt x="0" y="516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28700" y="786914"/>
            <a:ext cx="992981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200260" y="6217445"/>
            <a:ext cx="3729041" cy="2426679"/>
            <a:chOff x="0" y="0"/>
            <a:chExt cx="4972054" cy="3235572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4972054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 u="sng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Usage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91906"/>
              <a:ext cx="4972054" cy="2443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2"/>
                </a:lnSpc>
              </a:pPr>
              <a:r>
                <a:rPr lang="en-US" sz="2094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Helps mushroom foragers to make an informed decision during mushroom foraging, ultimately ensuring safety and well being of consumers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53200" y="4776678"/>
            <a:ext cx="4577736" cy="1693104"/>
            <a:chOff x="0" y="-9525"/>
            <a:chExt cx="5400189" cy="22574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5400189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 u="sng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Purpose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1907"/>
              <a:ext cx="5400189" cy="145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2"/>
                </a:lnSpc>
              </a:pPr>
              <a:r>
                <a:rPr lang="en-US" sz="2094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To prevent accidental intake of poisonous mushrooms and promoting safe intake of edible ones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33400" y="3626589"/>
            <a:ext cx="4509403" cy="2065001"/>
            <a:chOff x="0" y="-9525"/>
            <a:chExt cx="5400189" cy="27533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5400189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 u="sng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Fundamental Goal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91907"/>
              <a:ext cx="5400189" cy="1951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2"/>
                </a:lnSpc>
              </a:pPr>
              <a:r>
                <a:rPr lang="en-US" sz="2094" dirty="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Create a model to classify mushrooms (edible or harmful) based on their attributes using Machine Learning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5111" y="8021313"/>
            <a:ext cx="7923735" cy="1442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-120" dirty="0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EDIBLE </a:t>
            </a:r>
          </a:p>
          <a:p>
            <a:pPr algn="ctr">
              <a:lnSpc>
                <a:spcPts val="5400"/>
              </a:lnSpc>
            </a:pPr>
            <a:r>
              <a:rPr lang="en-US" sz="6000" spc="-120" dirty="0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OR POISONOUS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753" y="5550379"/>
            <a:ext cx="4034381" cy="4736621"/>
          </a:xfrm>
          <a:custGeom>
            <a:avLst/>
            <a:gdLst/>
            <a:ahLst/>
            <a:cxnLst/>
            <a:rect l="l" t="t" r="r" b="b"/>
            <a:pathLst>
              <a:path w="10125719" h="5062859">
                <a:moveTo>
                  <a:pt x="0" y="0"/>
                </a:moveTo>
                <a:lnTo>
                  <a:pt x="10125719" y="0"/>
                </a:lnTo>
                <a:lnTo>
                  <a:pt x="10125719" y="5062859"/>
                </a:lnTo>
                <a:lnTo>
                  <a:pt x="0" y="5062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0986" b="-6888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800100"/>
            <a:ext cx="1013984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Analysis Method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350475"/>
            <a:ext cx="2434661" cy="973864"/>
            <a:chOff x="0" y="0"/>
            <a:chExt cx="3246214" cy="12984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46214" cy="1298486"/>
            </a:xfrm>
            <a:custGeom>
              <a:avLst/>
              <a:gdLst/>
              <a:ahLst/>
              <a:cxnLst/>
              <a:rect l="l" t="t" r="r" b="b"/>
              <a:pathLst>
                <a:path w="3246214" h="1298486">
                  <a:moveTo>
                    <a:pt x="0" y="0"/>
                  </a:moveTo>
                  <a:lnTo>
                    <a:pt x="3246214" y="0"/>
                  </a:lnTo>
                  <a:lnTo>
                    <a:pt x="3246214" y="1298486"/>
                  </a:lnTo>
                  <a:lnTo>
                    <a:pt x="0" y="1298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6482" y="130914"/>
              <a:ext cx="2662432" cy="1058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605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Gathering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03116" y="2845099"/>
            <a:ext cx="8075809" cy="5019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Given that the mushroom in the dataset is either classified as edible or poisonous this is a </a:t>
            </a: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classification problem</a:t>
            </a:r>
          </a:p>
          <a:p>
            <a:pPr algn="l">
              <a:lnSpc>
                <a:spcPts val="1730"/>
              </a:lnSpc>
            </a:pPr>
            <a:endParaRPr lang="en-US" sz="3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730"/>
              </a:lnSpc>
            </a:pPr>
            <a:endParaRPr lang="en-US" sz="3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730"/>
              </a:lnSpc>
            </a:pPr>
            <a:endParaRPr lang="en-US" sz="3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730"/>
              </a:lnSpc>
            </a:pPr>
            <a:endParaRPr lang="en-US" sz="3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730"/>
              </a:lnSpc>
            </a:pPr>
            <a:endParaRPr lang="en-US" sz="3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730"/>
              </a:lnSpc>
            </a:pPr>
            <a:endParaRPr lang="en-US" sz="3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730"/>
              </a:lnSpc>
            </a:pPr>
            <a:endParaRPr lang="en-US" sz="3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730"/>
              </a:lnSpc>
            </a:pPr>
            <a:endParaRPr lang="en-US" sz="3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730"/>
              </a:lnSpc>
            </a:pPr>
            <a:endParaRPr lang="en-US" sz="3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1730"/>
              </a:lnSpc>
            </a:pPr>
            <a:endParaRPr lang="en-US" sz="3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5899" y="3686289"/>
            <a:ext cx="3299601" cy="979887"/>
            <a:chOff x="0" y="0"/>
            <a:chExt cx="4399468" cy="13065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99468" cy="1306516"/>
            </a:xfrm>
            <a:custGeom>
              <a:avLst/>
              <a:gdLst/>
              <a:ahLst/>
              <a:cxnLst/>
              <a:rect l="l" t="t" r="r" b="b"/>
              <a:pathLst>
                <a:path w="4399468" h="1306516">
                  <a:moveTo>
                    <a:pt x="0" y="0"/>
                  </a:moveTo>
                  <a:lnTo>
                    <a:pt x="4399468" y="0"/>
                  </a:lnTo>
                  <a:lnTo>
                    <a:pt x="4399468" y="1306516"/>
                  </a:lnTo>
                  <a:lnTo>
                    <a:pt x="0" y="1306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7346" b="-17346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39179" y="131723"/>
              <a:ext cx="3608290" cy="1065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45"/>
                </a:lnSpc>
                <a:spcBef>
                  <a:spcPct val="0"/>
                </a:spcBef>
              </a:pPr>
              <a:r>
                <a:rPr lang="en-US" sz="2621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Understanding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46030" y="5028126"/>
            <a:ext cx="3281303" cy="1044506"/>
            <a:chOff x="0" y="0"/>
            <a:chExt cx="4375070" cy="1392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75070" cy="1392675"/>
            </a:xfrm>
            <a:custGeom>
              <a:avLst/>
              <a:gdLst/>
              <a:ahLst/>
              <a:cxnLst/>
              <a:rect l="l" t="t" r="r" b="b"/>
              <a:pathLst>
                <a:path w="4375070" h="1392675">
                  <a:moveTo>
                    <a:pt x="0" y="0"/>
                  </a:moveTo>
                  <a:lnTo>
                    <a:pt x="4375070" y="0"/>
                  </a:lnTo>
                  <a:lnTo>
                    <a:pt x="4375070" y="1392675"/>
                  </a:lnTo>
                  <a:lnTo>
                    <a:pt x="0" y="1392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829" b="-12829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37852" y="149935"/>
              <a:ext cx="3588280" cy="1126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3"/>
                </a:lnSpc>
                <a:spcBef>
                  <a:spcPct val="0"/>
                </a:spcBef>
              </a:pPr>
              <a:r>
                <a:rPr lang="en-US" sz="2794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Exploratory Data Analysis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08877" y="6434582"/>
            <a:ext cx="3453247" cy="1025515"/>
            <a:chOff x="0" y="0"/>
            <a:chExt cx="4604329" cy="13673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04329" cy="1367354"/>
            </a:xfrm>
            <a:custGeom>
              <a:avLst/>
              <a:gdLst/>
              <a:ahLst/>
              <a:cxnLst/>
              <a:rect l="l" t="t" r="r" b="b"/>
              <a:pathLst>
                <a:path w="4604329" h="1367354">
                  <a:moveTo>
                    <a:pt x="0" y="0"/>
                  </a:moveTo>
                  <a:lnTo>
                    <a:pt x="4604329" y="0"/>
                  </a:lnTo>
                  <a:lnTo>
                    <a:pt x="4604329" y="1367354"/>
                  </a:lnTo>
                  <a:lnTo>
                    <a:pt x="0" y="1367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7346" b="-17346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250316" y="137857"/>
              <a:ext cx="3776310" cy="1115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2"/>
                </a:lnSpc>
                <a:spcBef>
                  <a:spcPct val="0"/>
                </a:spcBef>
              </a:pPr>
              <a:r>
                <a:rPr lang="en-US" sz="2743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Preprocessing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04628" y="7822047"/>
            <a:ext cx="3045409" cy="1025515"/>
            <a:chOff x="0" y="0"/>
            <a:chExt cx="4060545" cy="13673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0545" cy="1367354"/>
            </a:xfrm>
            <a:custGeom>
              <a:avLst/>
              <a:gdLst/>
              <a:ahLst/>
              <a:cxnLst/>
              <a:rect l="l" t="t" r="r" b="b"/>
              <a:pathLst>
                <a:path w="4060545" h="1367354">
                  <a:moveTo>
                    <a:pt x="0" y="0"/>
                  </a:moveTo>
                  <a:lnTo>
                    <a:pt x="4060545" y="0"/>
                  </a:lnTo>
                  <a:lnTo>
                    <a:pt x="4060545" y="1367354"/>
                  </a:lnTo>
                  <a:lnTo>
                    <a:pt x="0" y="1367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9392" b="-9392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220753" y="137857"/>
              <a:ext cx="3330318" cy="1115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2"/>
                </a:lnSpc>
                <a:spcBef>
                  <a:spcPct val="0"/>
                </a:spcBef>
              </a:pPr>
              <a:r>
                <a:rPr lang="en-US" sz="2743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Modeling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735500" y="9209513"/>
            <a:ext cx="2888548" cy="1025515"/>
            <a:chOff x="0" y="0"/>
            <a:chExt cx="3851398" cy="13673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51398" cy="1367354"/>
            </a:xfrm>
            <a:custGeom>
              <a:avLst/>
              <a:gdLst/>
              <a:ahLst/>
              <a:cxnLst/>
              <a:rect l="l" t="t" r="r" b="b"/>
              <a:pathLst>
                <a:path w="3851398" h="1367354">
                  <a:moveTo>
                    <a:pt x="0" y="0"/>
                  </a:moveTo>
                  <a:lnTo>
                    <a:pt x="3851398" y="0"/>
                  </a:lnTo>
                  <a:lnTo>
                    <a:pt x="3851398" y="1367354"/>
                  </a:lnTo>
                  <a:lnTo>
                    <a:pt x="0" y="1367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6333" b="-6333"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209383" y="137857"/>
              <a:ext cx="3158782" cy="1115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2"/>
                </a:lnSpc>
                <a:spcBef>
                  <a:spcPct val="0"/>
                </a:spcBef>
              </a:pPr>
              <a:r>
                <a:rPr lang="en-US" sz="2743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Evaluation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9560521" y="5550379"/>
            <a:ext cx="8727479" cy="4736621"/>
          </a:xfrm>
          <a:custGeom>
            <a:avLst/>
            <a:gdLst/>
            <a:ahLst/>
            <a:cxnLst/>
            <a:rect l="l" t="t" r="r" b="b"/>
            <a:pathLst>
              <a:path w="10125719" h="5062859">
                <a:moveTo>
                  <a:pt x="0" y="0"/>
                </a:moveTo>
                <a:lnTo>
                  <a:pt x="10125719" y="0"/>
                </a:lnTo>
                <a:lnTo>
                  <a:pt x="10125719" y="5062859"/>
                </a:lnTo>
                <a:lnTo>
                  <a:pt x="0" y="5062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6021" b="-6888"/>
            </a:stretch>
          </a:blipFill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09625"/>
            <a:ext cx="960859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Data Gathering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11049" y="3100844"/>
            <a:ext cx="11318870" cy="5552619"/>
            <a:chOff x="0" y="0"/>
            <a:chExt cx="15091826" cy="740349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0"/>
              <a:ext cx="15091826" cy="1558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 algn="l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Source of data: Dataset was provided as part of the project work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56829"/>
              <a:ext cx="15091826" cy="3183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 algn="l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The dataset provided consists of comprehensive information on labelled mushroom samples, including information on their edibility and relevant characteristics.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880126"/>
              <a:ext cx="15091826" cy="1523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6" lvl="1" indent="-345438" algn="l">
                <a:lnSpc>
                  <a:spcPts val="4799"/>
                </a:lnSpc>
                <a:buFont typeface="Arial"/>
                <a:buChar char="•"/>
              </a:pPr>
              <a:r>
                <a:rPr lang="en-US" sz="3199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The dataset covers a diverse range of mushroom species, including both edible and non edible varieties.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3F591B46-C24E-C710-77A0-32539A27FE78}"/>
              </a:ext>
            </a:extLst>
          </p:cNvPr>
          <p:cNvSpPr/>
          <p:nvPr/>
        </p:nvSpPr>
        <p:spPr>
          <a:xfrm rot="516667">
            <a:off x="15025266" y="-245824"/>
            <a:ext cx="3509319" cy="3029586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7701" t="-223368" r="-115023" b="-1744"/>
            </a:stretch>
          </a:blipFill>
        </p:spPr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0132D900-D297-D8B2-E3AD-D27F7DE48E43}"/>
              </a:ext>
            </a:extLst>
          </p:cNvPr>
          <p:cNvSpPr/>
          <p:nvPr/>
        </p:nvSpPr>
        <p:spPr>
          <a:xfrm rot="516667">
            <a:off x="-78136" y="8003938"/>
            <a:ext cx="2778369" cy="2583449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0180" r="-98484" b="-28125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2345050" y="2482784"/>
            <a:ext cx="11977656" cy="7804216"/>
          </a:xfrm>
          <a:custGeom>
            <a:avLst/>
            <a:gdLst/>
            <a:ahLst/>
            <a:cxnLst/>
            <a:rect l="l" t="t" r="r" b="b"/>
            <a:pathLst>
              <a:path w="11977656" h="7804216">
                <a:moveTo>
                  <a:pt x="0" y="0"/>
                </a:moveTo>
                <a:lnTo>
                  <a:pt x="11977656" y="0"/>
                </a:lnTo>
                <a:lnTo>
                  <a:pt x="11977656" y="7804216"/>
                </a:lnTo>
                <a:lnTo>
                  <a:pt x="0" y="780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626"/>
            </a:stretch>
          </a:blipFill>
        </p:spPr>
        <p:txBody>
          <a:bodyPr/>
          <a:lstStyle/>
          <a:p>
            <a:endParaRPr lang="en-GB" sz="2400" dirty="0"/>
          </a:p>
        </p:txBody>
      </p:sp>
      <p:sp>
        <p:nvSpPr>
          <p:cNvPr id="6" name="TextBox 6"/>
          <p:cNvSpPr txBox="1"/>
          <p:nvPr/>
        </p:nvSpPr>
        <p:spPr>
          <a:xfrm>
            <a:off x="1028700" y="809625"/>
            <a:ext cx="1042427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Data Description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54201" y="3848100"/>
            <a:ext cx="3581400" cy="2150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39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of Rows: 61,609</a:t>
            </a:r>
          </a:p>
          <a:p>
            <a:pPr algn="l">
              <a:lnSpc>
                <a:spcPts val="3353"/>
              </a:lnSpc>
            </a:pPr>
            <a:r>
              <a:rPr lang="en-US" sz="239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of Columns: 21</a:t>
            </a:r>
          </a:p>
          <a:p>
            <a:pPr algn="l">
              <a:lnSpc>
                <a:spcPts val="3353"/>
              </a:lnSpc>
            </a:pPr>
            <a:endParaRPr lang="en-US" sz="2395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353"/>
              </a:lnSpc>
            </a:pPr>
            <a:r>
              <a:rPr lang="en-US" sz="239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Categorical Columns: 18</a:t>
            </a:r>
          </a:p>
          <a:p>
            <a:pPr algn="l">
              <a:lnSpc>
                <a:spcPts val="3353"/>
              </a:lnSpc>
            </a:pPr>
            <a:r>
              <a:rPr lang="en-US" sz="239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Numeric Columns: 3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23FD2C7F-D73B-B417-53A6-3AA5FC043AC0}"/>
              </a:ext>
            </a:extLst>
          </p:cNvPr>
          <p:cNvSpPr/>
          <p:nvPr/>
        </p:nvSpPr>
        <p:spPr>
          <a:xfrm rot="516667">
            <a:off x="15025266" y="-245824"/>
            <a:ext cx="3509319" cy="3029586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7701" t="-223368" r="-115023" b="-1744"/>
            </a:stretch>
          </a:blipFill>
        </p:spPr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F11795CB-4C38-8D65-1486-50F52322135E}"/>
              </a:ext>
            </a:extLst>
          </p:cNvPr>
          <p:cNvSpPr/>
          <p:nvPr/>
        </p:nvSpPr>
        <p:spPr>
          <a:xfrm rot="516667">
            <a:off x="-78136" y="8003938"/>
            <a:ext cx="2778369" cy="2583449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0180" r="-98484" b="-281254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828800" y="5470622"/>
            <a:ext cx="11301259" cy="3687036"/>
          </a:xfrm>
          <a:custGeom>
            <a:avLst/>
            <a:gdLst/>
            <a:ahLst/>
            <a:cxnLst/>
            <a:rect l="l" t="t" r="r" b="b"/>
            <a:pathLst>
              <a:path w="11301259" h="3687036">
                <a:moveTo>
                  <a:pt x="0" y="0"/>
                </a:moveTo>
                <a:lnTo>
                  <a:pt x="11301259" y="0"/>
                </a:lnTo>
                <a:lnTo>
                  <a:pt x="11301259" y="3687036"/>
                </a:lnTo>
                <a:lnTo>
                  <a:pt x="0" y="3687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" r="-13"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1592747"/>
            <a:ext cx="4290859" cy="42908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809625"/>
            <a:ext cx="1198209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Data Understanding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4626" y="2710496"/>
            <a:ext cx="9205173" cy="1692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Variables with missing values : 9 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Variables having &gt;60% of missing values : 5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of duplicate records : 146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0" y="9208006"/>
            <a:ext cx="17411700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the numerical variables are highly skewed - presence of outliers detected</a:t>
            </a: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B229ECCC-E50F-0DA2-E24E-0FC897FCA133}"/>
              </a:ext>
            </a:extLst>
          </p:cNvPr>
          <p:cNvSpPr/>
          <p:nvPr/>
        </p:nvSpPr>
        <p:spPr>
          <a:xfrm rot="516667">
            <a:off x="15025266" y="-245824"/>
            <a:ext cx="3509319" cy="3029586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701" t="-223368" r="-115023" b="-1744"/>
            </a:stretch>
          </a:blipFill>
        </p:spPr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E4669D31-48DB-2595-734E-50F665BD6703}"/>
              </a:ext>
            </a:extLst>
          </p:cNvPr>
          <p:cNvSpPr/>
          <p:nvPr/>
        </p:nvSpPr>
        <p:spPr>
          <a:xfrm rot="516667">
            <a:off x="-78136" y="8003938"/>
            <a:ext cx="2778369" cy="2583449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0180" r="-98484" b="-281254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894237" y="21771"/>
            <a:ext cx="6393763" cy="10265229"/>
          </a:xfrm>
          <a:custGeom>
            <a:avLst/>
            <a:gdLst/>
            <a:ahLst/>
            <a:cxnLst/>
            <a:rect l="l" t="t" r="r" b="b"/>
            <a:pathLst>
              <a:path w="13404163" h="14455470">
                <a:moveTo>
                  <a:pt x="0" y="0"/>
                </a:moveTo>
                <a:lnTo>
                  <a:pt x="13404163" y="0"/>
                </a:lnTo>
                <a:lnTo>
                  <a:pt x="13404163" y="14455470"/>
                </a:lnTo>
                <a:lnTo>
                  <a:pt x="0" y="14455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9644" b="-408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5800" y="729827"/>
            <a:ext cx="14173200" cy="133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0411" y="3009900"/>
            <a:ext cx="11066706" cy="1957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9105" lvl="1" indent="-404553" algn="l">
              <a:lnSpc>
                <a:spcPts val="5246"/>
              </a:lnSpc>
              <a:buFont typeface="Arial"/>
              <a:buChar char="•"/>
            </a:pPr>
            <a:r>
              <a:rPr lang="en-US" sz="374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Clean and Transform Data</a:t>
            </a:r>
          </a:p>
          <a:p>
            <a:pPr marL="809105" lvl="1" indent="-404553" algn="l">
              <a:lnSpc>
                <a:spcPts val="5246"/>
              </a:lnSpc>
              <a:buFont typeface="Arial"/>
              <a:buChar char="•"/>
            </a:pPr>
            <a:r>
              <a:rPr lang="en-US" sz="374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Univariate Analysis</a:t>
            </a:r>
          </a:p>
          <a:p>
            <a:pPr marL="809105" lvl="1" indent="-404553" algn="l">
              <a:lnSpc>
                <a:spcPts val="5246"/>
              </a:lnSpc>
              <a:buFont typeface="Arial"/>
              <a:buChar char="•"/>
            </a:pPr>
            <a:r>
              <a:rPr lang="en-US" sz="374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Bi-variate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915</Words>
  <Application>Microsoft Office PowerPoint</Application>
  <PresentationFormat>Custom</PresentationFormat>
  <Paragraphs>246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Open Sans Bold</vt:lpstr>
      <vt:lpstr>Open Sans</vt:lpstr>
      <vt:lpstr>Montserrat</vt:lpstr>
      <vt:lpstr>Montserrat Bold</vt:lpstr>
      <vt:lpstr>Arial</vt:lpstr>
      <vt:lpstr>ITC Benguiat</vt:lpstr>
      <vt:lpstr>Montserrat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 Classification</dc:title>
  <cp:lastModifiedBy>theveetha rathnakumar</cp:lastModifiedBy>
  <cp:revision>3</cp:revision>
  <dcterms:created xsi:type="dcterms:W3CDTF">2006-08-16T00:00:00Z</dcterms:created>
  <dcterms:modified xsi:type="dcterms:W3CDTF">2024-10-13T14:11:30Z</dcterms:modified>
  <dc:identifier>DAGTZHyHhvA</dc:identifier>
</cp:coreProperties>
</file>